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323" r:id="rId6"/>
    <p:sldId id="264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5" r:id="rId17"/>
    <p:sldId id="354" r:id="rId18"/>
    <p:sldId id="357" r:id="rId19"/>
    <p:sldId id="358" r:id="rId20"/>
    <p:sldId id="359" r:id="rId21"/>
    <p:sldId id="3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DE0"/>
    <a:srgbClr val="97D5EA"/>
    <a:srgbClr val="45342A"/>
    <a:srgbClr val="857157"/>
    <a:srgbClr val="735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>
        <p:scale>
          <a:sx n="57" d="100"/>
          <a:sy n="57" d="100"/>
        </p:scale>
        <p:origin x="135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8DAC4-182C-42EA-8231-65B5758915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305EC-1AE2-4F50-8F1C-652C51ABE2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4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1575" y="249609"/>
            <a:ext cx="10515600" cy="407385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rgbClr val="3BBDE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5776" y="2469361"/>
            <a:ext cx="6682826" cy="9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sz="6000" b="1" dirty="0" smtClean="0">
                <a:solidFill>
                  <a:schemeClr val="bg2"/>
                </a:solidFill>
                <a:latin typeface="+mn-ea"/>
                <a:ea typeface="+mn-ea"/>
              </a:rPr>
              <a:t>商业游戏底层资源管理加载框架</a:t>
            </a:r>
            <a:endParaRPr sz="6000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PA_文本框 28"/>
          <p:cNvSpPr txBox="1"/>
          <p:nvPr>
            <p:custDataLst>
              <p:tags r:id="rId2"/>
            </p:custDataLst>
          </p:nvPr>
        </p:nvSpPr>
        <p:spPr>
          <a:xfrm>
            <a:off x="8071553" y="4559882"/>
            <a:ext cx="880745" cy="368300"/>
          </a:xfrm>
          <a:prstGeom prst="rect">
            <a:avLst/>
          </a:prstGeom>
          <a:solidFill>
            <a:srgbClr val="3BBDE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j-ea"/>
                <a:ea typeface="+mj-ea"/>
              </a:rPr>
              <a:t>Ocean</a:t>
            </a:r>
            <a:endParaRPr lang="en-US" altLang="zh-CN" sz="1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PA_TheXX - Intro - intr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35766" y="-25671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5768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：以双向链表为基础的资源池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：基础资源同步加载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基本资源卸载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基础资源异步加载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：清空缓存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：预加载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提供的同步异步资源加载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14525"/>
            <a:ext cx="7037705" cy="1838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：同步加载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：异步加载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取消异步加载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：基于离线数据的回收处理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基于框架的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UI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系统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51865" y="2532380"/>
            <a:ext cx="1671955" cy="716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Prefab</a:t>
            </a:r>
            <a:r>
              <a:rPr lang="zh-CN" altLang="en-US"/>
              <a:t>的挂载脚本</a:t>
            </a:r>
            <a:r>
              <a:rPr lang="en-US" altLang="zh-CN"/>
              <a:t>Panel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821690" y="1231900"/>
            <a:ext cx="193294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界面的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88160" y="183769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226175" y="1222375"/>
            <a:ext cx="158559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UIManager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5066665" y="3075940"/>
            <a:ext cx="1575435" cy="45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</a:t>
            </a:r>
            <a:r>
              <a:rPr lang="zh-CN" altLang="en-US"/>
              <a:t>基类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940300" y="4438650"/>
            <a:ext cx="1701800" cy="493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每个窗口类</a:t>
            </a: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33425" y="4206240"/>
            <a:ext cx="2108200" cy="725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动态加载的小部件</a:t>
            </a:r>
            <a:r>
              <a:rPr lang="en-US" altLang="zh-CN"/>
              <a:t>Prefab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692910" y="5087620"/>
            <a:ext cx="0" cy="57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66470" y="5927725"/>
            <a:ext cx="1663065" cy="473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继承</a:t>
            </a:r>
            <a:r>
              <a:rPr lang="en-US" altLang="zh-CN"/>
              <a:t>BaseItem</a:t>
            </a:r>
            <a:endParaRPr lang="zh-CN" altLang="en-US"/>
          </a:p>
        </p:txBody>
      </p:sp>
      <p:cxnSp>
        <p:nvCxnSpPr>
          <p:cNvPr id="23" name="肘形连接符 22"/>
          <p:cNvCxnSpPr/>
          <p:nvPr/>
        </p:nvCxnSpPr>
        <p:spPr>
          <a:xfrm rot="5400000" flipV="1">
            <a:off x="7226935" y="2054860"/>
            <a:ext cx="1034415" cy="6959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5400000">
            <a:off x="5742940" y="2021205"/>
            <a:ext cx="1005205" cy="792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790565" y="3674745"/>
            <a:ext cx="0" cy="60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>
            <a:off x="2774315" y="2872105"/>
            <a:ext cx="2001520" cy="1837055"/>
          </a:xfrm>
          <a:prstGeom prst="bentConnector3">
            <a:avLst>
              <a:gd name="adj1" fmla="val 5003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998720" y="5715000"/>
            <a:ext cx="1643380" cy="68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800725" y="5105400"/>
            <a:ext cx="0" cy="541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六边形 28"/>
          <p:cNvSpPr/>
          <p:nvPr/>
        </p:nvSpPr>
        <p:spPr>
          <a:xfrm>
            <a:off x="7066915" y="2978785"/>
            <a:ext cx="2359025" cy="21088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每个界面的统一处理接口，打开，关闭，查找等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3805" y="1221105"/>
            <a:ext cx="7995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，基于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，基于</a:t>
            </a:r>
            <a:r>
              <a:rPr lang="en-US" altLang="zh-CN"/>
              <a:t>protobuf</a:t>
            </a:r>
            <a:r>
              <a:rPr lang="zh-CN" altLang="en-US"/>
              <a:t>的</a:t>
            </a:r>
            <a:r>
              <a:rPr lang="en-US" altLang="zh-CN"/>
              <a:t>excel</a:t>
            </a:r>
            <a:r>
              <a:rPr lang="zh-CN" altLang="en-US"/>
              <a:t>与类的映射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，程序生成</a:t>
            </a:r>
            <a:r>
              <a:rPr lang="en-US" altLang="zh-CN"/>
              <a:t>xml</a:t>
            </a:r>
            <a:r>
              <a:rPr lang="zh-CN" altLang="en-US"/>
              <a:t>，策划配置</a:t>
            </a:r>
            <a:r>
              <a:rPr lang="en-US" altLang="zh-CN"/>
              <a:t>excel</a:t>
            </a:r>
            <a:r>
              <a:rPr lang="zh-CN" altLang="en-US"/>
              <a:t>使用</a:t>
            </a:r>
            <a:r>
              <a:rPr lang="en-US" altLang="zh-CN"/>
              <a:t>vb</a:t>
            </a:r>
            <a:r>
              <a:rPr lang="zh-CN" altLang="en-US"/>
              <a:t>转成</a:t>
            </a:r>
            <a:r>
              <a:rPr lang="en-US" altLang="zh-CN"/>
              <a:t>xml,</a:t>
            </a:r>
            <a:r>
              <a:rPr lang="zh-CN" altLang="en-US"/>
              <a:t>运行时使用的是二进制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1015365" y="2284095"/>
            <a:ext cx="1984375" cy="4054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1940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540760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1290955" y="5569585"/>
            <a:ext cx="134556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二进制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540760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7465695" y="174498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未填写的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65695" y="3676015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填写的</a:t>
            </a:r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420620" y="2037715"/>
            <a:ext cx="1025525" cy="569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601335" y="1942465"/>
            <a:ext cx="165227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弧形箭头 16"/>
          <p:cNvSpPr/>
          <p:nvPr/>
        </p:nvSpPr>
        <p:spPr>
          <a:xfrm>
            <a:off x="9617710" y="1990090"/>
            <a:ext cx="816610" cy="20034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右弧形箭头 20"/>
          <p:cNvSpPr/>
          <p:nvPr/>
        </p:nvSpPr>
        <p:spPr>
          <a:xfrm>
            <a:off x="5563235" y="2084705"/>
            <a:ext cx="779145" cy="18421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732145" y="3887470"/>
            <a:ext cx="1571625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211705" y="3300095"/>
            <a:ext cx="1035050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2458720" y="2987040"/>
            <a:ext cx="4832985" cy="67437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11705" y="208470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753100" y="149923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转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843270" y="399351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excel</a:t>
            </a:r>
            <a:r>
              <a:rPr lang="zh-CN" altLang="en-US"/>
              <a:t>转</a:t>
            </a:r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0515600" y="2479675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436360" y="2446020"/>
            <a:ext cx="459740" cy="94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填数据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420620" y="339534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读取</a:t>
            </a:r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888490" y="3366770"/>
            <a:ext cx="9525" cy="20796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 flipV="1">
            <a:off x="2087880" y="3338195"/>
            <a:ext cx="19050" cy="201295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420620" y="4705985"/>
            <a:ext cx="2639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游戏运行只要执行的是与二进制之间的转换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56030" y="822960"/>
            <a:ext cx="1414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</a:rPr>
              <a:t>跟策划确定类和表的数据结构</a:t>
            </a: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636520" y="2084705"/>
            <a:ext cx="4823460" cy="768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70660" y="1315720"/>
            <a:ext cx="202247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ConfigManger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1760220" y="3284855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ExcelBase</a:t>
            </a:r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458720" y="1932940"/>
            <a:ext cx="0" cy="1177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479290" y="221488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479290" y="311023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479290" y="40195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4479290" y="5111750"/>
            <a:ext cx="1443355" cy="48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..Base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17570" y="2502535"/>
            <a:ext cx="864235" cy="826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465195" y="3328670"/>
            <a:ext cx="816610" cy="275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369945" y="3898265"/>
            <a:ext cx="1016000" cy="389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08655" y="4126230"/>
            <a:ext cx="1139190" cy="1215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1271905" y="4371340"/>
            <a:ext cx="2372995" cy="196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，编辑器下生成基本数据</a:t>
            </a:r>
            <a:endParaRPr lang="zh-CN" altLang="en-US"/>
          </a:p>
          <a:p>
            <a:pPr algn="ctr"/>
            <a:r>
              <a:rPr lang="en-US" altLang="zh-CN"/>
              <a:t>2</a:t>
            </a:r>
            <a:r>
              <a:rPr lang="zh-CN" altLang="en-US"/>
              <a:t>，运行时初始化保存数据降低搜索复杂度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458720" y="3889375"/>
            <a:ext cx="9525" cy="31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2575" y="2731770"/>
            <a:ext cx="822960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021195" y="2731770"/>
            <a:ext cx="1781175" cy="44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excel</a:t>
            </a:r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581910" y="2884805"/>
            <a:ext cx="4269105" cy="69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68750" y="1495425"/>
            <a:ext cx="1322070" cy="40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reg.xml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437765" y="1816735"/>
            <a:ext cx="1332230" cy="6997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490210" y="1779270"/>
            <a:ext cx="1550035" cy="793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84605" y="4340860"/>
            <a:ext cx="82607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: name(</a:t>
            </a:r>
            <a:r>
              <a:rPr lang="zh-CN" altLang="en-US"/>
              <a:t>类名</a:t>
            </a:r>
            <a:r>
              <a:rPr lang="en-US" altLang="zh-CN"/>
              <a:t>)  form(excel</a:t>
            </a:r>
            <a:r>
              <a:rPr lang="zh-CN" altLang="en-US"/>
              <a:t>名</a:t>
            </a:r>
            <a:r>
              <a:rPr lang="en-US" altLang="zh-CN"/>
              <a:t>)  to(xml</a:t>
            </a:r>
            <a:r>
              <a:rPr lang="zh-CN" altLang="en-US"/>
              <a:t>名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variable  </a:t>
            </a:r>
            <a:r>
              <a:rPr lang="en-US" altLang="zh-CN"/>
              <a:t>: name(</a:t>
            </a:r>
            <a:r>
              <a:rPr lang="zh-CN" altLang="en-US"/>
              <a:t>类里面的变量名</a:t>
            </a:r>
            <a:r>
              <a:rPr lang="en-US" altLang="zh-CN"/>
              <a:t>)   col</a:t>
            </a:r>
            <a:r>
              <a:rPr lang="zh-CN" altLang="en-US"/>
              <a:t>（对应到</a:t>
            </a:r>
            <a:r>
              <a:rPr lang="en-US" altLang="zh-CN"/>
              <a:t>excel</a:t>
            </a:r>
            <a:r>
              <a:rPr lang="zh-CN" altLang="en-US"/>
              <a:t>里面的列名） </a:t>
            </a:r>
            <a:r>
              <a:rPr lang="en-US" altLang="zh-CN"/>
              <a:t>type(</a:t>
            </a:r>
            <a:r>
              <a:rPr lang="zh-CN" altLang="en-US"/>
              <a:t>类型</a:t>
            </a:r>
            <a:r>
              <a:rPr lang="en-US" altLang="zh-CN"/>
              <a:t>)  </a:t>
            </a:r>
            <a:r>
              <a:rPr lang="zh-CN" altLang="en-US"/>
              <a:t> </a:t>
            </a:r>
            <a:r>
              <a:rPr lang="en-US" altLang="zh-CN"/>
              <a:t> foregin</a:t>
            </a:r>
            <a:r>
              <a:rPr lang="zh-CN" altLang="en-US"/>
              <a:t>（对外的主键值  列名）split（分隔符） </a:t>
            </a:r>
            <a:r>
              <a:rPr lang="en-US" altLang="zh-CN"/>
              <a:t>defaultValue(</a:t>
            </a:r>
            <a:r>
              <a:rPr lang="zh-CN" altLang="en-US"/>
              <a:t>默认值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list ： </a:t>
            </a:r>
            <a:r>
              <a:rPr lang="en-US" altLang="zh-CN"/>
              <a:t>name(</a:t>
            </a:r>
            <a:r>
              <a:rPr lang="zh-CN" altLang="en-US"/>
              <a:t>类名</a:t>
            </a:r>
            <a:r>
              <a:rPr lang="en-US" altLang="zh-CN"/>
              <a:t>)  sheetname(</a:t>
            </a:r>
            <a:r>
              <a:rPr lang="zh-CN" altLang="en-US"/>
              <a:t>对应的</a:t>
            </a:r>
            <a:r>
              <a:rPr lang="en-US" altLang="zh-CN"/>
              <a:t>excel</a:t>
            </a:r>
            <a:r>
              <a:rPr lang="zh-CN" altLang="en-US"/>
              <a:t>里面的</a:t>
            </a:r>
            <a:r>
              <a:rPr lang="en-US" altLang="zh-CN"/>
              <a:t>sheet</a:t>
            </a:r>
            <a:r>
              <a:rPr lang="zh-CN" altLang="en-US"/>
              <a:t>名</a:t>
            </a:r>
            <a:r>
              <a:rPr lang="en-US" altLang="zh-CN"/>
              <a:t>)  mainKey</a:t>
            </a:r>
            <a:r>
              <a:rPr lang="zh-CN" altLang="en-US"/>
              <a:t>（这个类里面的主键是什么  变量名）  split（分隔符）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92035" y="2204720"/>
            <a:ext cx="134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Epplus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826385" y="2204720"/>
            <a:ext cx="377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</a:t>
            </a:r>
            <a:r>
              <a:rPr lang="en-US" altLang="zh-CN"/>
              <a:t>xml</a:t>
            </a:r>
            <a:r>
              <a:rPr lang="zh-CN" altLang="en-US"/>
              <a:t>读取数据转换成类，反射类里面的数据，方便写入</a:t>
            </a:r>
            <a:r>
              <a:rPr lang="en-US" altLang="zh-CN"/>
              <a:t>excel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826385" y="2979420"/>
            <a:ext cx="3788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</a:t>
            </a:r>
            <a:r>
              <a:rPr lang="en-US" altLang="zh-CN"/>
              <a:t>excel</a:t>
            </a:r>
            <a:r>
              <a:rPr lang="zh-CN" altLang="en-US"/>
              <a:t>数据，创建类，反射赋值，把类序列化成</a:t>
            </a:r>
            <a:r>
              <a:rPr lang="en-US" altLang="zh-CN"/>
              <a:t>xml</a:t>
            </a:r>
            <a:r>
              <a:rPr lang="zh-CN" altLang="en-US"/>
              <a:t>及二进制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配置表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796290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Reg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表头相关：</a:t>
            </a:r>
            <a:r>
              <a:rPr lang="en-US" altLang="zh-CN">
                <a:sym typeface="+mn-ea"/>
              </a:rPr>
              <a:t>  data : name(</a:t>
            </a:r>
            <a:r>
              <a:rPr lang="zh-CN" altLang="en-US">
                <a:sym typeface="+mn-ea"/>
              </a:rPr>
              <a:t>类名</a:t>
            </a:r>
            <a:r>
              <a:rPr lang="en-US" altLang="zh-CN">
                <a:sym typeface="+mn-ea"/>
              </a:rPr>
              <a:t>)  form(excel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  to(xml</a:t>
            </a:r>
            <a:r>
              <a:rPr lang="zh-CN" altLang="en-US">
                <a:sym typeface="+mn-ea"/>
              </a:rPr>
              <a:t>名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每个变量：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Xml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转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excel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必须写的关键字：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col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（对应到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excel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里面的列名）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rgbClr val="00B05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转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xml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必须写的关键字：</a:t>
            </a:r>
            <a:endParaRPr lang="zh-CN" altLang="en-US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variable 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type(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类型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 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foregin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（对外的主键值  列名）split（分隔符）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name(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类里面的变量名</a:t>
            </a:r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defaultValue(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默认值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 都是关键字   list ：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类名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sheetname(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对应的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excel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里面的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sheet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名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  mainKey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（这个类里面的主键是什么  变量名）  split（分隔符）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21370" y="1826895"/>
            <a:ext cx="3391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type:</a:t>
            </a:r>
            <a:endParaRPr lang="en-US" altLang="zh-CN"/>
          </a:p>
          <a:p>
            <a:r>
              <a:rPr lang="en-US" altLang="zh-CN"/>
              <a:t>int;string;bool;enum;float</a:t>
            </a:r>
            <a:endParaRPr lang="en-US" altLang="zh-CN"/>
          </a:p>
          <a:p>
            <a:r>
              <a:rPr lang="en-US" altLang="zh-CN"/>
              <a:t>list</a:t>
            </a:r>
            <a:endParaRPr lang="en-US" altLang="zh-CN"/>
          </a:p>
          <a:p>
            <a:r>
              <a:rPr lang="en-US" altLang="zh-CN"/>
              <a:t>listStr;listInt;listBool;listFloat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421370" y="347662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foregin:</a:t>
            </a:r>
            <a:r>
              <a:rPr lang="zh-CN" altLang="en-US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必须是父级的列名</a:t>
            </a:r>
            <a:endParaRPr lang="zh-CN" altLang="en-US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1370" y="4501515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  <a:sym typeface="+mn-ea"/>
              </a:rPr>
              <a:t>mainKey</a:t>
            </a:r>
            <a:r>
              <a:rPr 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：必须是变量名</a:t>
            </a:r>
            <a:endParaRPr lang="zh-CN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编辑器加载的好处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1120" y="1537970"/>
            <a:ext cx="68897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，不需要每次运行游戏都去打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</a:t>
            </a:r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，不同平台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包（编辑器下，只有加载</a:t>
            </a:r>
            <a:r>
              <a:rPr lang="en-US" altLang="zh-CN">
                <a:solidFill>
                  <a:srgbClr val="FF0000"/>
                </a:solidFill>
              </a:rPr>
              <a:t>Winodws</a:t>
            </a:r>
            <a:r>
              <a:rPr lang="zh-CN" altLang="en-US">
                <a:solidFill>
                  <a:srgbClr val="FF0000"/>
                </a:solidFill>
              </a:rPr>
              <a:t>平台的</a:t>
            </a:r>
            <a:r>
              <a:rPr lang="en-US" altLang="zh-CN">
                <a:solidFill>
                  <a:srgbClr val="FF0000"/>
                </a:solidFill>
              </a:rPr>
              <a:t>ab</a:t>
            </a:r>
            <a:r>
              <a:rPr lang="zh-CN" altLang="en-US">
                <a:solidFill>
                  <a:srgbClr val="FF0000"/>
                </a:solidFill>
              </a:rPr>
              <a:t>包，显示才正常）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</a:rPr>
              <a:t>大部分情况下，我们可能都是使用的是</a:t>
            </a:r>
            <a:r>
              <a:rPr lang="en-US" altLang="zh-CN">
                <a:solidFill>
                  <a:srgbClr val="FF0000"/>
                </a:solidFill>
              </a:rPr>
              <a:t>Android</a:t>
            </a:r>
            <a:r>
              <a:rPr lang="zh-CN" altLang="en-US">
                <a:solidFill>
                  <a:srgbClr val="FF0000"/>
                </a:solidFill>
              </a:rPr>
              <a:t>平台或</a:t>
            </a:r>
            <a:r>
              <a:rPr lang="en-US" altLang="zh-CN">
                <a:solidFill>
                  <a:srgbClr val="FF0000"/>
                </a:solidFill>
              </a:rPr>
              <a:t>IOS</a:t>
            </a:r>
            <a:r>
              <a:rPr lang="zh-CN" altLang="en-US">
                <a:solidFill>
                  <a:srgbClr val="FF0000"/>
                </a:solidFill>
              </a:rPr>
              <a:t>平台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434" y="1906084"/>
            <a:ext cx="553998" cy="2901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3BBDE0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2400" dirty="0">
              <a:solidFill>
                <a:srgbClr val="3BBDE0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6" name="剪去单角的矩形 22"/>
          <p:cNvSpPr/>
          <p:nvPr/>
        </p:nvSpPr>
        <p:spPr>
          <a:xfrm>
            <a:off x="5147022" y="140791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>
                <a:latin typeface="Franklin Gothic Demi" panose="020B0703020102020204" charset="0"/>
                <a:cs typeface="Franklin Gothic Demi" panose="020B0703020102020204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sz="2400"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4462875" y="1342580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01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9" name="剪去单角的矩形 22"/>
          <p:cNvSpPr/>
          <p:nvPr/>
        </p:nvSpPr>
        <p:spPr>
          <a:xfrm>
            <a:off x="5147022" y="2498525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" name="六边形 9"/>
          <p:cNvSpPr/>
          <p:nvPr/>
        </p:nvSpPr>
        <p:spPr>
          <a:xfrm>
            <a:off x="4462875" y="2433190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02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7435" y="2560564"/>
            <a:ext cx="32308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类对象池资源池对象池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剪去单角的矩形 22"/>
          <p:cNvSpPr/>
          <p:nvPr/>
        </p:nvSpPr>
        <p:spPr>
          <a:xfrm>
            <a:off x="5147022" y="3590913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3B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3" name="六边形 12"/>
          <p:cNvSpPr/>
          <p:nvPr/>
        </p:nvSpPr>
        <p:spPr>
          <a:xfrm>
            <a:off x="4462875" y="3525578"/>
            <a:ext cx="874622" cy="753985"/>
          </a:xfrm>
          <a:prstGeom prst="hexagon">
            <a:avLst/>
          </a:prstGeom>
          <a:solidFill>
            <a:srgbClr val="3BB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03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37435" y="3651682"/>
            <a:ext cx="262128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离线数据及配置表</a:t>
            </a:r>
            <a:endParaRPr lang="zh-CN" altLang="en-US" sz="24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剪去单角的矩形 22"/>
          <p:cNvSpPr/>
          <p:nvPr/>
        </p:nvSpPr>
        <p:spPr>
          <a:xfrm>
            <a:off x="5147022" y="4683301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97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705"/>
              <a:t>   </a:t>
            </a:r>
            <a:r>
              <a:rPr lang="zh-CN" altLang="en-US" sz="2400"/>
              <a:t>使用</a:t>
            </a:r>
            <a:r>
              <a:rPr lang="zh-CN" altLang="en-US" sz="2400">
                <a:latin typeface="Franklin Gothic Demi" panose="020B0703020102020204" charset="0"/>
              </a:rPr>
              <a:t>框架制作简单</a:t>
            </a:r>
            <a:r>
              <a:rPr lang="en-US" altLang="zh-CN" sz="2400">
                <a:latin typeface="Franklin Gothic Demi" panose="020B0703020102020204" charset="0"/>
              </a:rPr>
              <a:t>UI</a:t>
            </a:r>
            <a:r>
              <a:rPr lang="zh-CN" altLang="en-US" sz="2400">
                <a:latin typeface="Franklin Gothic Demi" panose="020B0703020102020204" charset="0"/>
              </a:rPr>
              <a:t>系统</a:t>
            </a:r>
            <a:endParaRPr lang="zh-CN" altLang="en-US" sz="2400">
              <a:latin typeface="Franklin Gothic Demi" panose="020B0703020102020204" charset="0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4462875" y="4617966"/>
            <a:ext cx="874622" cy="753985"/>
          </a:xfrm>
          <a:prstGeom prst="hexagon">
            <a:avLst/>
          </a:prstGeom>
          <a:solidFill>
            <a:srgbClr val="97D5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04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23918" y="1145158"/>
            <a:ext cx="1107996" cy="4360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BB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rgbClr val="3BBD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 animBg="1"/>
      <p:bldP spid="10" grpId="0" animBg="1"/>
      <p:bldP spid="11" grpId="0" bldLvl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1"/>
          <p:cNvSpPr txBox="1"/>
          <p:nvPr/>
        </p:nvSpPr>
        <p:spPr>
          <a:xfrm>
            <a:off x="728980" y="822960"/>
            <a:ext cx="11161395" cy="58235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程序集</a:t>
            </a:r>
            <a:b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02.unity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资源加载方式介绍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，拖到组件上 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Resources.load 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3,  AssetBundle  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4,  UnityEditor.AssetDataBase.LoadAtPtah   ——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编辑器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Runtime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不可用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03.c#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xml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   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，类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xml (任务7：006-xml序列化1) </a:t>
            </a: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xml 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(任务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：00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-xml序列化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、类 与二进制文件的序列化与反序列化 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(任务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：00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-xml序列化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04.unity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1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、创建ScriptableObject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.asset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，该文件可以在属性面板编辑其参数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、反序列化为类对象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</a:pPr>
            <a:endParaRPr lang="en-US" altLang="zh-CN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  </a:t>
            </a:r>
            <a:r>
              <a:rPr lang="zh-CN" altLang="en-US">
                <a:latin typeface="Franklin Gothic Demi" panose="020B0703020102020204" charset="0"/>
                <a:cs typeface="Franklin Gothic Demi" panose="020B0703020102020204" charset="0"/>
                <a:sym typeface="+mn-ea"/>
              </a:rPr>
              <a:t>预备知识介绍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761013" y="144707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761013" y="20281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1"/>
          <p:cNvSpPr txBox="1"/>
          <p:nvPr/>
        </p:nvSpPr>
        <p:spPr>
          <a:xfrm>
            <a:off x="761013" y="2638337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1"/>
          <p:cNvSpPr txBox="1"/>
          <p:nvPr/>
        </p:nvSpPr>
        <p:spPr>
          <a:xfrm>
            <a:off x="761013" y="324857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打包工具制作完成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1"/>
          <p:cNvSpPr txBox="1"/>
          <p:nvPr/>
        </p:nvSpPr>
        <p:spPr>
          <a:xfrm>
            <a:off x="821973" y="3868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05.ab</a:t>
            </a:r>
            <a:r>
              <a:rPr lang="zh-CN" alt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包初步加载</a:t>
            </a:r>
            <a:endParaRPr lang="zh-CN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587023" y="106036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打包策略</a:t>
            </a:r>
            <a:endParaRPr lang="zh-CN" altLang="en-US" sz="19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78125" y="1753870"/>
            <a:ext cx="245935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编辑器下设置文件夹或文件</a:t>
            </a:r>
            <a:r>
              <a:rPr lang="en-US" altLang="zh-CN"/>
              <a:t>AB</a:t>
            </a:r>
            <a:r>
              <a:rPr lang="zh-CN" altLang="en-US"/>
              <a:t>包名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7480" y="18116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36895" y="1821815"/>
            <a:ext cx="1660525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97420" y="183007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708900" y="1800860"/>
            <a:ext cx="3094990" cy="426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</a:t>
            </a:r>
            <a:r>
              <a:rPr lang="en-US" altLang="zh-CN"/>
              <a:t>manifest</a:t>
            </a:r>
            <a:r>
              <a:rPr lang="zh-CN" altLang="en-US"/>
              <a:t>进行依赖加载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5645" y="253619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优点：</a:t>
            </a:r>
            <a:r>
              <a:rPr lang="zh-CN" altLang="en-US">
                <a:solidFill>
                  <a:schemeClr val="tx1"/>
                </a:solidFill>
              </a:rPr>
              <a:t>上手简单，方便操作。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zh-CN" altLang="en-US"/>
              <a:t>：编辑器必须打包才能运行游戏，浪费时间；容易产生冗余</a:t>
            </a:r>
            <a:r>
              <a:rPr lang="en-US" altLang="zh-CN"/>
              <a:t>AB</a:t>
            </a:r>
            <a:r>
              <a:rPr lang="zh-CN" altLang="en-US"/>
              <a:t>包；文件夹或文件等</a:t>
            </a:r>
            <a:r>
              <a:rPr lang="en-US" altLang="zh-CN"/>
              <a:t>AB</a:t>
            </a:r>
            <a:r>
              <a:rPr lang="zh-CN" altLang="en-US"/>
              <a:t>包名设置混乱，难以管理。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25830" y="18116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正常打包策略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830" y="37052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/>
                <a:sym typeface="+mn-ea"/>
              </a:rPr>
              <a:t>我们的打包策略</a:t>
            </a:r>
            <a:endParaRPr lang="zh-CN" altLang="en-US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778125" y="3629025"/>
            <a:ext cx="2690495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设置编辑器工具统一设置</a:t>
            </a:r>
            <a:r>
              <a:rPr lang="en-US" altLang="zh-CN"/>
              <a:t>AB</a:t>
            </a:r>
            <a:r>
              <a:rPr lang="zh-CN" altLang="en-US"/>
              <a:t>包名及路径管理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468620" y="36918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80100" y="3677920"/>
            <a:ext cx="329184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根据依赖关系生成不冗余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71940" y="3691890"/>
            <a:ext cx="411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02310" y="4403090"/>
            <a:ext cx="2896870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根据基于</a:t>
            </a:r>
            <a:r>
              <a:rPr lang="en-US" altLang="zh-CN"/>
              <a:t>Asset</a:t>
            </a:r>
            <a:r>
              <a:rPr lang="zh-CN" altLang="en-US"/>
              <a:t>的全路径生成自己的依赖关系表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99180" y="452755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005580" y="4514215"/>
            <a:ext cx="60706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根据自己的依赖关系表加载</a:t>
            </a:r>
            <a:r>
              <a:rPr lang="en-US" altLang="zh-CN"/>
              <a:t>AB</a:t>
            </a:r>
            <a:r>
              <a:rPr lang="zh-CN" altLang="en-US"/>
              <a:t>包，编辑器下直接加载资源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02310" y="5298440"/>
            <a:ext cx="10294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  <a:sym typeface="+mn-ea"/>
              </a:rPr>
              <a:t>优点：</a:t>
            </a:r>
            <a:r>
              <a:rPr lang="zh-CN" altLang="en-US">
                <a:sym typeface="+mn-ea"/>
              </a:rPr>
              <a:t>不需要在打包编辑器可以直接运行游戏；不会产生冗余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包；文件夹或文件</a:t>
            </a:r>
            <a:r>
              <a:rPr lang="en-US" altLang="zh-CN">
                <a:sym typeface="+mn-ea"/>
              </a:rPr>
              <a:t>AB</a:t>
            </a:r>
            <a:r>
              <a:rPr lang="zh-CN" altLang="en-US">
                <a:sym typeface="+mn-ea"/>
              </a:rPr>
              <a:t>包设置简单方便容易管理。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缺点</a:t>
            </a:r>
            <a:r>
              <a:rPr lang="zh-CN" altLang="en-US">
                <a:sym typeface="+mn-ea"/>
              </a:rPr>
              <a:t>：长时间未打包的情况下，打包的时候时间较长。对于新手理解上有一定难度。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自定义打包配置表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5620" y="2651760"/>
            <a:ext cx="6333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Assets</a:t>
            </a:r>
            <a:r>
              <a:rPr lang="zh-CN" altLang="en-US"/>
              <a:t>序列化生成编辑器打包配置表，表里的设置主要分为两种：</a:t>
            </a:r>
            <a:endParaRPr lang="zh-CN" altLang="en-US"/>
          </a:p>
          <a:p>
            <a:r>
              <a:rPr lang="en-US" altLang="zh-CN"/>
              <a:t>      1</a:t>
            </a:r>
            <a:r>
              <a:rPr lang="zh-CN" altLang="en-US"/>
              <a:t>，基于文件夹下所有单个文件进行打包。（</a:t>
            </a:r>
            <a:r>
              <a:rPr lang="en-US" altLang="zh-CN"/>
              <a:t>Prefab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      2</a:t>
            </a:r>
            <a:r>
              <a:rPr lang="zh-CN" altLang="en-US"/>
              <a:t>，基于文件夹进行打包。</a:t>
            </a:r>
            <a:endParaRPr lang="zh-CN" altLang="en-US"/>
          </a:p>
          <a:p>
            <a:r>
              <a:rPr lang="zh-CN" altLang="en-US"/>
              <a:t>（关于编辑器下样式修改大家可以自己进行更完美的设置）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AssetBundle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rPr>
              <a:t>打包管理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Medium" panose="020B06030201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918493" y="154550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5745" y="2323465"/>
            <a:ext cx="633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r>
              <a:rPr lang="zh-CN" altLang="en-US"/>
              <a:t>，根据单个文件和文件夹设置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，剔除冗余</a:t>
            </a:r>
            <a:r>
              <a:rPr lang="en-US" altLang="zh-CN"/>
              <a:t>AB</a:t>
            </a:r>
            <a:r>
              <a:rPr lang="zh-CN" altLang="en-US"/>
              <a:t>包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，生成</a:t>
            </a:r>
            <a:r>
              <a:rPr lang="en-US" altLang="zh-CN"/>
              <a:t>AB</a:t>
            </a:r>
            <a:r>
              <a:rPr lang="zh-CN" altLang="en-US"/>
              <a:t>包配置表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774890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211195" y="1797050"/>
            <a:ext cx="4054475" cy="4420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基本结构示意：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485" y="3539490"/>
            <a:ext cx="2094230" cy="454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AssetBundle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9971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59225" y="2540000"/>
            <a:ext cx="2557145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RescourceManager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705225" y="2002790"/>
            <a:ext cx="306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AssetBundle</a:t>
            </a:r>
            <a:r>
              <a:rPr lang="zh-CN" altLang="en-US"/>
              <a:t>的资源管理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188460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705225" y="377126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资源同步加载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172710" y="2969895"/>
            <a:ext cx="1968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747260" y="377126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资源异步加载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264275" y="2969895"/>
            <a:ext cx="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838825" y="3781425"/>
            <a:ext cx="99441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资源预加载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97985" y="4572000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31130" y="4582160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5588000" y="4630420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833495" y="5257800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97573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资源池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37425" y="35820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44485" y="2002790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/>
              <a:t>ResourceManager</a:t>
            </a:r>
            <a:r>
              <a:rPr lang="zh-CN" altLang="en-US"/>
              <a:t>的对象管理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651875" y="2540000"/>
            <a:ext cx="2432050" cy="288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/>
              <a:t>ObjectManager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8593455" y="3162935"/>
            <a:ext cx="2548890" cy="2800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对象池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8872220" y="291211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8378825" y="3781425"/>
            <a:ext cx="986155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对象同步加载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9925685" y="2911475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44308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对象异步加载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0892155" y="2931160"/>
            <a:ext cx="0" cy="84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10467975" y="3781425"/>
            <a:ext cx="965200" cy="666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对象预加载</a:t>
            </a:r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8794115" y="4641215"/>
            <a:ext cx="62738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9827260" y="4651375"/>
            <a:ext cx="0" cy="675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10184130" y="4699635"/>
            <a:ext cx="801370" cy="598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8429625" y="5327015"/>
            <a:ext cx="2992120" cy="598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为上层提供资源加载接口</a:t>
            </a:r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5504180" y="715645"/>
            <a:ext cx="1447800" cy="395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类对象池</a:t>
            </a:r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739265" y="947420"/>
            <a:ext cx="3600450" cy="2529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6225540" y="1188720"/>
            <a:ext cx="9525" cy="521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132955" y="947420"/>
            <a:ext cx="2741295" cy="781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Demi" panose="020B0703020102020204" charset="0"/>
                <a:ea typeface="微软雅黑" panose="020B0503020204020204" pitchFamily="34" charset="-122"/>
                <a:cs typeface="Franklin Gothic Demi" panose="020B0703020102020204" charset="0"/>
                <a:sym typeface="+mn-ea"/>
              </a:rPr>
              <a:t>类对象池资源池对象池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anklin Gothic Demi" panose="020B0703020102020204" charset="0"/>
              <a:ea typeface="微软雅黑" panose="020B0503020204020204" pitchFamily="34" charset="-122"/>
              <a:cs typeface="Franklin Gothic Demi" panose="020B0703020102020204" charset="0"/>
              <a:sym typeface="+mn-ea"/>
            </a:endParaRPr>
          </a:p>
        </p:txBody>
      </p:sp>
      <p:sp>
        <p:nvSpPr>
          <p:cNvPr id="3" name="文本框 31"/>
          <p:cNvSpPr txBox="1"/>
          <p:nvPr/>
        </p:nvSpPr>
        <p:spPr>
          <a:xfrm>
            <a:off x="435893" y="947332"/>
            <a:ext cx="3128208" cy="360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1"/>
          <p:cNvSpPr txBox="1"/>
          <p:nvPr/>
        </p:nvSpPr>
        <p:spPr>
          <a:xfrm>
            <a:off x="821690" y="1924050"/>
            <a:ext cx="7037705" cy="21304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：读取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配置表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：设置中间类进行引用计数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：根据路径加载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：根据路径卸载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AssetBundle</a:t>
            </a:r>
            <a:endParaRPr lang="en-US" altLang="zh-CN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：为</a:t>
            </a:r>
            <a:r>
              <a:rPr lang="en-US" altLang="zh-CN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提供加载中间类，根据中间类释放资源，查找中间类等方法</a:t>
            </a:r>
            <a:endParaRPr lang="zh-CN" altLang="en-US" sz="1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211">
      <a:dk1>
        <a:sysClr val="windowText" lastClr="000000"/>
      </a:dk1>
      <a:lt1>
        <a:sysClr val="window" lastClr="FFFFFF"/>
      </a:lt1>
      <a:dk2>
        <a:srgbClr val="97D5EA"/>
      </a:dk2>
      <a:lt2>
        <a:srgbClr val="3BBDE0"/>
      </a:lt2>
      <a:accent1>
        <a:srgbClr val="3BBDE0"/>
      </a:accent1>
      <a:accent2>
        <a:srgbClr val="97D5EA"/>
      </a:accent2>
      <a:accent3>
        <a:srgbClr val="3BBDE0"/>
      </a:accent3>
      <a:accent4>
        <a:srgbClr val="97D5EA"/>
      </a:accent4>
      <a:accent5>
        <a:srgbClr val="3BBDE0"/>
      </a:accent5>
      <a:accent6>
        <a:srgbClr val="97D5EA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2688</Words>
  <Application>WPS 演示</Application>
  <PresentationFormat>宽屏</PresentationFormat>
  <Paragraphs>307</Paragraphs>
  <Slides>18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Kozuka Gothic Pro M</vt:lpstr>
      <vt:lpstr>Yu Gothic UI Semibold</vt:lpstr>
      <vt:lpstr>Franklin Gothic Demi</vt:lpstr>
      <vt:lpstr>Franklin Gothic Medium</vt:lpstr>
      <vt:lpstr>Impact</vt:lpstr>
      <vt:lpstr>Arial Unicode MS</vt:lpstr>
      <vt:lpstr>Arial Black</vt:lpstr>
      <vt:lpstr>Calibri</vt:lpstr>
      <vt:lpstr>Office 主题</vt:lpstr>
      <vt:lpstr>1_自定义设计方案</vt:lpstr>
      <vt:lpstr>PowerPoint 演示文稿</vt:lpstr>
      <vt:lpstr>PowerPoint 演示文稿</vt:lpstr>
      <vt:lpstr>  预备知识介绍</vt:lpstr>
      <vt:lpstr>AssetBundle打包管理</vt:lpstr>
      <vt:lpstr>AssetBundle打包管理</vt:lpstr>
      <vt:lpstr>AssetBundle打包管理</vt:lpstr>
      <vt:lpstr>AssetBundle打包管理</vt:lpstr>
      <vt:lpstr>类对象池资源池对象池</vt:lpstr>
      <vt:lpstr>类对象池资源池对象池</vt:lpstr>
      <vt:lpstr>类对象池资源池对象池</vt:lpstr>
      <vt:lpstr>类对象池资源池对象池</vt:lpstr>
      <vt:lpstr>基于框架的UI系统</vt:lpstr>
      <vt:lpstr>配置表</vt:lpstr>
      <vt:lpstr>配置表</vt:lpstr>
      <vt:lpstr>配置表</vt:lpstr>
      <vt:lpstr>配置表</vt:lpstr>
      <vt:lpstr>配置表</vt:lpstr>
      <vt:lpstr>编辑器加载的好处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潘泽红</cp:lastModifiedBy>
  <cp:revision>160</cp:revision>
  <dcterms:created xsi:type="dcterms:W3CDTF">2015-05-05T08:02:00Z</dcterms:created>
  <dcterms:modified xsi:type="dcterms:W3CDTF">2019-04-21T11:43:07Z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